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52" r:id="rId2"/>
    <p:sldMasterId id="2147483760" r:id="rId3"/>
  </p:sldMasterIdLst>
  <p:notesMasterIdLst>
    <p:notesMasterId r:id="rId79"/>
  </p:notesMasterIdLst>
  <p:handoutMasterIdLst>
    <p:handoutMasterId r:id="rId80"/>
  </p:handoutMasterIdLst>
  <p:sldIdLst>
    <p:sldId id="256" r:id="rId4"/>
    <p:sldId id="379" r:id="rId5"/>
    <p:sldId id="259" r:id="rId6"/>
    <p:sldId id="500" r:id="rId7"/>
    <p:sldId id="575" r:id="rId8"/>
    <p:sldId id="578" r:id="rId9"/>
    <p:sldId id="579" r:id="rId10"/>
    <p:sldId id="595" r:id="rId11"/>
    <p:sldId id="594" r:id="rId12"/>
    <p:sldId id="387" r:id="rId13"/>
    <p:sldId id="589" r:id="rId14"/>
    <p:sldId id="597" r:id="rId15"/>
    <p:sldId id="596" r:id="rId16"/>
    <p:sldId id="591" r:id="rId17"/>
    <p:sldId id="598" r:id="rId18"/>
    <p:sldId id="599" r:id="rId19"/>
    <p:sldId id="600" r:id="rId20"/>
    <p:sldId id="601" r:id="rId21"/>
    <p:sldId id="602" r:id="rId22"/>
    <p:sldId id="592" r:id="rId23"/>
    <p:sldId id="593" r:id="rId24"/>
    <p:sldId id="603" r:id="rId25"/>
    <p:sldId id="604" r:id="rId26"/>
    <p:sldId id="607" r:id="rId27"/>
    <p:sldId id="608" r:id="rId28"/>
    <p:sldId id="609" r:id="rId29"/>
    <p:sldId id="611" r:id="rId30"/>
    <p:sldId id="612" r:id="rId31"/>
    <p:sldId id="613" r:id="rId32"/>
    <p:sldId id="615" r:id="rId33"/>
    <p:sldId id="616" r:id="rId34"/>
    <p:sldId id="622" r:id="rId35"/>
    <p:sldId id="618" r:id="rId36"/>
    <p:sldId id="619" r:id="rId37"/>
    <p:sldId id="620" r:id="rId38"/>
    <p:sldId id="623" r:id="rId39"/>
    <p:sldId id="624" r:id="rId40"/>
    <p:sldId id="625" r:id="rId41"/>
    <p:sldId id="626" r:id="rId42"/>
    <p:sldId id="627" r:id="rId43"/>
    <p:sldId id="628" r:id="rId44"/>
    <p:sldId id="629" r:id="rId45"/>
    <p:sldId id="630" r:id="rId46"/>
    <p:sldId id="631" r:id="rId47"/>
    <p:sldId id="632" r:id="rId48"/>
    <p:sldId id="641" r:id="rId49"/>
    <p:sldId id="642" r:id="rId50"/>
    <p:sldId id="643" r:id="rId51"/>
    <p:sldId id="644" r:id="rId52"/>
    <p:sldId id="640" r:id="rId53"/>
    <p:sldId id="637" r:id="rId54"/>
    <p:sldId id="638" r:id="rId55"/>
    <p:sldId id="634" r:id="rId56"/>
    <p:sldId id="635" r:id="rId57"/>
    <p:sldId id="621" r:id="rId58"/>
    <p:sldId id="617" r:id="rId59"/>
    <p:sldId id="614" r:id="rId60"/>
    <p:sldId id="610" r:id="rId61"/>
    <p:sldId id="605" r:id="rId62"/>
    <p:sldId id="606" r:id="rId63"/>
    <p:sldId id="584" r:id="rId64"/>
    <p:sldId id="585" r:id="rId65"/>
    <p:sldId id="586" r:id="rId66"/>
    <p:sldId id="587" r:id="rId67"/>
    <p:sldId id="588" r:id="rId68"/>
    <p:sldId id="580" r:id="rId69"/>
    <p:sldId id="581" r:id="rId70"/>
    <p:sldId id="582" r:id="rId71"/>
    <p:sldId id="583" r:id="rId72"/>
    <p:sldId id="388" r:id="rId73"/>
    <p:sldId id="389" r:id="rId74"/>
    <p:sldId id="385" r:id="rId75"/>
    <p:sldId id="386" r:id="rId76"/>
    <p:sldId id="383" r:id="rId77"/>
    <p:sldId id="355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897" autoAdjust="0"/>
  </p:normalViewPr>
  <p:slideViewPr>
    <p:cSldViewPr snapToGrid="0">
      <p:cViewPr varScale="1">
        <p:scale>
          <a:sx n="101" d="100"/>
          <a:sy n="101" d="100"/>
        </p:scale>
        <p:origin x="3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9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9AF3E-7BE9-4052-8280-88512053C2B4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88A34-F23F-406E-92D1-31DDD689A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88A34-F23F-406E-92D1-31DDD689A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54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5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1082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332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03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71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3920" y="621802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30571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845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3730868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33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5811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47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692966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11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113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5036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58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66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761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0469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5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1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7" r:id="rId8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2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DA9B5A-9325-424D-8EB6-7378434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Rational Integration Tester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365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354D-54E6-8CF2-306B-347CD70B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65D9F-9274-0806-3B26-47C5FA13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6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5A82-5E1E-67D9-1AE1-AC5E2F17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8FACA-4BE5-3F08-9C94-72E8E3BBF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5416F4-5EBF-1574-E9A1-6668A0A05CE3}"/>
              </a:ext>
            </a:extLst>
          </p:cNvPr>
          <p:cNvSpPr txBox="1"/>
          <p:nvPr/>
        </p:nvSpPr>
        <p:spPr>
          <a:xfrm>
            <a:off x="7573754" y="2863018"/>
            <a:ext cx="3653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we need to bind these two</a:t>
            </a:r>
          </a:p>
          <a:p>
            <a:endParaRPr lang="en-US" dirty="0"/>
          </a:p>
          <a:p>
            <a:r>
              <a:rPr lang="en-US" dirty="0"/>
              <a:t>Double Click on API Server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839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7C9E-EB25-2356-6E58-F78DC262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F0D53-1B3F-7F75-170F-53938AD4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8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C9AB-87E1-29ED-01BC-74A7F349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AAD5B-F509-450A-53C9-ED5E2F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1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6F15-2E23-25C3-2B09-8EA56503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BDB2F-CF4F-969B-78D6-A71ED1D47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4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E84B-935D-EE28-679D-897EDE480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2012B-7EEE-D8B9-E333-68E55E7A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5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0A42-9585-D1AA-E39D-9A49D659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87852-4B61-8DEC-5550-B904DB41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3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C5755-15DD-B0A3-E927-A3572FA7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B6697-4359-5219-5F10-65362C60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ACA7-D4D2-8CB2-F2DB-62BF3509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96A52-3ACE-ED7B-E504-1E2FEAA2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34C4137A-5F9A-6312-AD05-08268C0EB498}"/>
              </a:ext>
            </a:extLst>
          </p:cNvPr>
          <p:cNvSpPr/>
          <p:nvPr/>
        </p:nvSpPr>
        <p:spPr>
          <a:xfrm>
            <a:off x="1658532" y="523415"/>
            <a:ext cx="712602" cy="104052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485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09CC-B0F6-D594-6665-12C0DC12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17080-3938-570E-421A-FA55458C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1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Hands holding a light bulb&#10;&#10;Description automatically generated with low confidence">
            <a:extLst>
              <a:ext uri="{FF2B5EF4-FFF2-40B4-BE49-F238E27FC236}">
                <a16:creationId xmlns:a16="http://schemas.microsoft.com/office/drawing/2014/main" id="{2D9D0EC9-AB29-4852-92BA-287EEBB53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6"/>
          <a:stretch/>
        </p:blipFill>
        <p:spPr>
          <a:xfrm>
            <a:off x="0" y="1785"/>
            <a:ext cx="12192000" cy="685443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60933D5-E106-43C6-ABEF-BC6E74442798}"/>
              </a:ext>
            </a:extLst>
          </p:cNvPr>
          <p:cNvSpPr/>
          <p:nvPr/>
        </p:nvSpPr>
        <p:spPr>
          <a:xfrm>
            <a:off x="-1368" y="-368"/>
            <a:ext cx="12192000" cy="6854430"/>
          </a:xfrm>
          <a:prstGeom prst="rect">
            <a:avLst/>
          </a:prstGeom>
          <a:solidFill>
            <a:srgbClr val="2E2E38">
              <a:alpha val="8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399" dirty="0">
              <a:solidFill>
                <a:schemeClr val="tx1"/>
              </a:solidFill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FC22891-08F4-4DCB-801F-BA409F32C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8" y="6146527"/>
            <a:ext cx="12203778" cy="709688"/>
          </a:xfrm>
          <a:prstGeom prst="rect">
            <a:avLst/>
          </a:prstGeom>
        </p:spPr>
      </p:pic>
      <p:sp>
        <p:nvSpPr>
          <p:cNvPr id="107" name="Slide Number Placeholder 4">
            <a:extLst>
              <a:ext uri="{FF2B5EF4-FFF2-40B4-BE49-F238E27FC236}">
                <a16:creationId xmlns:a16="http://schemas.microsoft.com/office/drawing/2014/main" id="{95FF2398-A825-4ADD-A197-8574AD9D46FD}"/>
              </a:ext>
            </a:extLst>
          </p:cNvPr>
          <p:cNvSpPr txBox="1">
            <a:spLocks/>
          </p:cNvSpPr>
          <p:nvPr/>
        </p:nvSpPr>
        <p:spPr>
          <a:xfrm>
            <a:off x="542618" y="6551528"/>
            <a:ext cx="662721" cy="179906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/>
              <a:t>2</a:t>
            </a:fld>
            <a:endParaRPr dirty="0"/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EB779A0D-78FC-4967-8CDD-708ED371A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63272" y="6409507"/>
            <a:ext cx="1505797" cy="231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15A3C-F69F-4DFB-9704-22917C5A7BF3}"/>
              </a:ext>
            </a:extLst>
          </p:cNvPr>
          <p:cNvSpPr txBox="1"/>
          <p:nvPr/>
        </p:nvSpPr>
        <p:spPr>
          <a:xfrm>
            <a:off x="641504" y="309355"/>
            <a:ext cx="6959883" cy="432586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999" dirty="0">
                <a:solidFill>
                  <a:schemeClr val="bg1"/>
                </a:solidFill>
                <a:latin typeface="Proxima"/>
              </a:rPr>
              <a:t>About CloudThat​</a:t>
            </a:r>
            <a:endParaRPr lang="en-IN" sz="2999" dirty="0">
              <a:solidFill>
                <a:schemeClr val="bg1"/>
              </a:solidFill>
              <a:latin typeface="Proxim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422CDB-32BC-455A-86A3-7B4BF8B7C929}"/>
              </a:ext>
            </a:extLst>
          </p:cNvPr>
          <p:cNvGrpSpPr/>
          <p:nvPr/>
        </p:nvGrpSpPr>
        <p:grpSpPr>
          <a:xfrm>
            <a:off x="687152" y="1187919"/>
            <a:ext cx="10817697" cy="1821096"/>
            <a:chOff x="641838" y="1351976"/>
            <a:chExt cx="11745547" cy="1977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7F239F-FAD3-4541-8F53-6B02A7406296}"/>
                </a:ext>
              </a:extLst>
            </p:cNvPr>
            <p:cNvGrpSpPr/>
            <p:nvPr/>
          </p:nvGrpSpPr>
          <p:grpSpPr>
            <a:xfrm>
              <a:off x="641838" y="1351976"/>
              <a:ext cx="1977292" cy="1977292"/>
              <a:chOff x="4432300" y="1819275"/>
              <a:chExt cx="3276600" cy="327660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4BCD5CE-85C4-474D-973F-BDDDDF5AF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205B3E3-4987-456D-869C-360289DAA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B837C56-64DF-460D-8632-96B4DB5AA3FD}"/>
                </a:ext>
              </a:extLst>
            </p:cNvPr>
            <p:cNvGrpSpPr/>
            <p:nvPr/>
          </p:nvGrpSpPr>
          <p:grpSpPr>
            <a:xfrm rot="5400000">
              <a:off x="3083902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E128BDE-B64B-430B-A666-92AA2840E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D9AB51DF-215E-42C7-B7A1-7EBA745CD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B91D92-2746-4F9B-B84D-7C92645F515B}"/>
                </a:ext>
              </a:extLst>
            </p:cNvPr>
            <p:cNvGrpSpPr/>
            <p:nvPr/>
          </p:nvGrpSpPr>
          <p:grpSpPr>
            <a:xfrm rot="10800000">
              <a:off x="5525966" y="1351977"/>
              <a:ext cx="1977292" cy="1977292"/>
              <a:chOff x="4432300" y="1819275"/>
              <a:chExt cx="3276600" cy="3276600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A9B9DC75-6652-45F2-8642-C31D97DDF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5560EE1-21CF-45B4-8B64-3A5DB6C44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7610D7-3A08-4BFE-AAB2-BA046805DD93}"/>
                </a:ext>
              </a:extLst>
            </p:cNvPr>
            <p:cNvGrpSpPr/>
            <p:nvPr/>
          </p:nvGrpSpPr>
          <p:grpSpPr>
            <a:xfrm rot="16200000">
              <a:off x="7968030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738A2F38-F9E7-4800-A818-EC295E1F1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4FFE653-9A08-488A-8BF0-D9BC880B3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0804ED-1CD3-4267-B6B0-247143000B52}"/>
                </a:ext>
              </a:extLst>
            </p:cNvPr>
            <p:cNvGrpSpPr/>
            <p:nvPr/>
          </p:nvGrpSpPr>
          <p:grpSpPr>
            <a:xfrm>
              <a:off x="10410093" y="1351976"/>
              <a:ext cx="1977292" cy="1977292"/>
              <a:chOff x="4432300" y="1819275"/>
              <a:chExt cx="3276600" cy="3276600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19E140A-17DE-497C-A7E9-4AF997F67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FC35C143-3A46-4B8D-9778-CFB52FF0C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2DFAED8-EE8E-4FB9-9CED-A8285CFC14F5}"/>
              </a:ext>
            </a:extLst>
          </p:cNvPr>
          <p:cNvSpPr txBox="1"/>
          <p:nvPr/>
        </p:nvSpPr>
        <p:spPr>
          <a:xfrm>
            <a:off x="873980" y="2076865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Years in 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13DED-E821-49A9-A26D-E6E336D1B2DB}"/>
              </a:ext>
            </a:extLst>
          </p:cNvPr>
          <p:cNvSpPr txBox="1"/>
          <p:nvPr/>
        </p:nvSpPr>
        <p:spPr>
          <a:xfrm>
            <a:off x="3157295" y="2120802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Professional Trained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009C08-E529-4398-BB19-0C2185E0F271}"/>
              </a:ext>
            </a:extLst>
          </p:cNvPr>
          <p:cNvSpPr txBox="1"/>
          <p:nvPr/>
        </p:nvSpPr>
        <p:spPr>
          <a:xfrm>
            <a:off x="5326664" y="2076864"/>
            <a:ext cx="1443384" cy="64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Corporates Trained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8ACA63-AB22-4BED-B794-7023B0D688FA}"/>
              </a:ext>
            </a:extLst>
          </p:cNvPr>
          <p:cNvSpPr txBox="1"/>
          <p:nvPr/>
        </p:nvSpPr>
        <p:spPr>
          <a:xfrm>
            <a:off x="7475103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Projects Delivered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457D9-784E-4D3A-805C-52A27A01A597}"/>
              </a:ext>
            </a:extLst>
          </p:cNvPr>
          <p:cNvSpPr txBox="1"/>
          <p:nvPr/>
        </p:nvSpPr>
        <p:spPr>
          <a:xfrm>
            <a:off x="9762836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Certifications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94058-18E7-4E80-8115-46B1E6B3716F}"/>
              </a:ext>
            </a:extLst>
          </p:cNvPr>
          <p:cNvSpPr txBox="1"/>
          <p:nvPr/>
        </p:nvSpPr>
        <p:spPr>
          <a:xfrm>
            <a:off x="305663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A622F-076B-4380-A74D-41DC7D00D0D6}"/>
              </a:ext>
            </a:extLst>
          </p:cNvPr>
          <p:cNvSpPr txBox="1"/>
          <p:nvPr/>
        </p:nvSpPr>
        <p:spPr>
          <a:xfrm>
            <a:off x="806408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BFE457-25E2-46F1-8E71-2C0844B34F1F}"/>
              </a:ext>
            </a:extLst>
          </p:cNvPr>
          <p:cNvSpPr txBox="1"/>
          <p:nvPr/>
        </p:nvSpPr>
        <p:spPr>
          <a:xfrm>
            <a:off x="7498130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D00F62-6ABD-436D-9C40-2AB9F200C24E}"/>
              </a:ext>
            </a:extLst>
          </p:cNvPr>
          <p:cNvSpPr txBox="1"/>
          <p:nvPr/>
        </p:nvSpPr>
        <p:spPr>
          <a:xfrm>
            <a:off x="526795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FC1BC-C006-43BF-9275-E3C9785E53B0}"/>
              </a:ext>
            </a:extLst>
          </p:cNvPr>
          <p:cNvSpPr txBox="1"/>
          <p:nvPr/>
        </p:nvSpPr>
        <p:spPr>
          <a:xfrm>
            <a:off x="9802255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17608B-ED67-435C-8F02-B0B72B0D11FC}"/>
              </a:ext>
            </a:extLst>
          </p:cNvPr>
          <p:cNvSpPr txBox="1"/>
          <p:nvPr/>
        </p:nvSpPr>
        <p:spPr>
          <a:xfrm>
            <a:off x="757128" y="3406394"/>
            <a:ext cx="1958082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 in Training and Consulting on Cloud, Security, AI/ML, IoT and DevOps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904F7-B241-4287-91AE-089ECBB96B49}"/>
              </a:ext>
            </a:extLst>
          </p:cNvPr>
          <p:cNvSpPr txBox="1"/>
          <p:nvPr/>
        </p:nvSpPr>
        <p:spPr>
          <a:xfrm>
            <a:off x="2923792" y="3406394"/>
            <a:ext cx="2023737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 over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 professionals across technologies and geographies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248B13-D457-45CE-B2E2-42E3849B7837}"/>
              </a:ext>
            </a:extLst>
          </p:cNvPr>
          <p:cNvSpPr txBox="1"/>
          <p:nvPr/>
        </p:nvSpPr>
        <p:spPr>
          <a:xfrm>
            <a:off x="5267951" y="3406394"/>
            <a:ext cx="2023736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Proven track record of training delivery for all stages of employee lifecycle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21ADE0-14D1-49C7-966B-B23897407FD1}"/>
              </a:ext>
            </a:extLst>
          </p:cNvPr>
          <p:cNvSpPr txBox="1"/>
          <p:nvPr/>
        </p:nvSpPr>
        <p:spPr>
          <a:xfrm>
            <a:off x="7533835" y="3406394"/>
            <a:ext cx="2591781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team of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125+ certified cloud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experts with </a:t>
            </a:r>
          </a:p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industry consulting experience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9BC434-5B4D-4011-984C-684E533CDB50}"/>
              </a:ext>
            </a:extLst>
          </p:cNvPr>
          <p:cNvSpPr txBox="1"/>
          <p:nvPr/>
        </p:nvSpPr>
        <p:spPr>
          <a:xfrm>
            <a:off x="9820349" y="3406394"/>
            <a:ext cx="1918138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consulting division brings industry prospective to training delivery</a:t>
            </a:r>
          </a:p>
        </p:txBody>
      </p:sp>
      <p:sp>
        <p:nvSpPr>
          <p:cNvPr id="61" name="Line 10">
            <a:extLst>
              <a:ext uri="{FF2B5EF4-FFF2-40B4-BE49-F238E27FC236}">
                <a16:creationId xmlns:a16="http://schemas.microsoft.com/office/drawing/2014/main" id="{0566A23C-E923-4DD7-A101-A1CAE9354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909062"/>
            <a:ext cx="10972798" cy="0"/>
          </a:xfrm>
          <a:prstGeom prst="line">
            <a:avLst/>
          </a:prstGeom>
          <a:noFill/>
          <a:ln w="9525">
            <a:solidFill>
              <a:srgbClr val="C4C4CD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544B89-9EE2-487A-85FC-3555113E030A}"/>
              </a:ext>
            </a:extLst>
          </p:cNvPr>
          <p:cNvGrpSpPr/>
          <p:nvPr/>
        </p:nvGrpSpPr>
        <p:grpSpPr>
          <a:xfrm>
            <a:off x="1751380" y="4901698"/>
            <a:ext cx="8657476" cy="1159187"/>
            <a:chOff x="2269673" y="5152169"/>
            <a:chExt cx="7525029" cy="100755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5D6071E-4EDC-4FCC-A457-204FEB20C559}"/>
                </a:ext>
              </a:extLst>
            </p:cNvPr>
            <p:cNvSpPr/>
            <p:nvPr/>
          </p:nvSpPr>
          <p:spPr>
            <a:xfrm>
              <a:off x="3107300" y="5152169"/>
              <a:ext cx="5913964" cy="1007559"/>
            </a:xfrm>
            <a:prstGeom prst="rect">
              <a:avLst/>
            </a:prstGeom>
            <a:noFill/>
            <a:ln w="9525">
              <a:solidFill>
                <a:srgbClr val="F156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 dirty="0">
                <a:solidFill>
                  <a:schemeClr val="tx1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111FCDC-3ABC-4566-BFFB-A120D0C6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785" y="5234697"/>
              <a:ext cx="2449163" cy="82699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2B9FE9-C3FC-4CCD-A26C-D860FBE0B242}"/>
                </a:ext>
              </a:extLst>
            </p:cNvPr>
            <p:cNvGrpSpPr/>
            <p:nvPr/>
          </p:nvGrpSpPr>
          <p:grpSpPr>
            <a:xfrm>
              <a:off x="9033279" y="5595693"/>
              <a:ext cx="761423" cy="105002"/>
              <a:chOff x="9799826" y="5554093"/>
              <a:chExt cx="761423" cy="105002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8F7D95F-A167-486B-AC61-91C742CC2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9826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CD81A91-34D9-474F-8456-1686E8C41400}"/>
                  </a:ext>
                </a:extLst>
              </p:cNvPr>
              <p:cNvSpPr/>
              <p:nvPr/>
            </p:nvSpPr>
            <p:spPr>
              <a:xfrm>
                <a:off x="10456247" y="5554093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C083A2-38CD-4F5A-B4E2-988853B674D6}"/>
                </a:ext>
              </a:extLst>
            </p:cNvPr>
            <p:cNvGrpSpPr/>
            <p:nvPr/>
          </p:nvGrpSpPr>
          <p:grpSpPr>
            <a:xfrm>
              <a:off x="2269673" y="5588469"/>
              <a:ext cx="837626" cy="105002"/>
              <a:chOff x="2726962" y="5554091"/>
              <a:chExt cx="837626" cy="105002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8650BEB-3C8F-499B-A56A-43511DC6B3B1}"/>
                  </a:ext>
                </a:extLst>
              </p:cNvPr>
              <p:cNvSpPr/>
              <p:nvPr/>
            </p:nvSpPr>
            <p:spPr>
              <a:xfrm>
                <a:off x="2726962" y="5554091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89BE4A6-F97D-4578-94A4-64286B589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3165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Graphic 3">
              <a:extLst>
                <a:ext uri="{FF2B5EF4-FFF2-40B4-BE49-F238E27FC236}">
                  <a16:creationId xmlns:a16="http://schemas.microsoft.com/office/drawing/2014/main" id="{A619B830-01B2-4790-98EC-CB7E2B9AD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50"/>
            <a:stretch/>
          </p:blipFill>
          <p:spPr>
            <a:xfrm>
              <a:off x="7103389" y="5242489"/>
              <a:ext cx="845779" cy="826996"/>
            </a:xfrm>
            <a:custGeom>
              <a:avLst/>
              <a:gdLst>
                <a:gd name="connsiteX0" fmla="*/ -234 w 845779"/>
                <a:gd name="connsiteY0" fmla="*/ -230 h 832402"/>
                <a:gd name="connsiteX1" fmla="*/ 845546 w 845779"/>
                <a:gd name="connsiteY1" fmla="*/ -230 h 832402"/>
                <a:gd name="connsiteX2" fmla="*/ 845546 w 845779"/>
                <a:gd name="connsiteY2" fmla="*/ 832172 h 832402"/>
                <a:gd name="connsiteX3" fmla="*/ -234 w 845779"/>
                <a:gd name="connsiteY3" fmla="*/ 832172 h 83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779" h="832402">
                  <a:moveTo>
                    <a:pt x="-234" y="-230"/>
                  </a:moveTo>
                  <a:lnTo>
                    <a:pt x="845546" y="-230"/>
                  </a:lnTo>
                  <a:lnTo>
                    <a:pt x="845546" y="832172"/>
                  </a:lnTo>
                  <a:lnTo>
                    <a:pt x="-234" y="832172"/>
                  </a:lnTo>
                  <a:close/>
                </a:path>
              </a:pathLst>
            </a:custGeom>
          </p:spPr>
        </p:pic>
        <p:pic>
          <p:nvPicPr>
            <p:cNvPr id="1028" name="Picture 4" descr="NCI Technologies is now a G Suite Education Partner | NCi Technologies">
              <a:extLst>
                <a:ext uri="{FF2B5EF4-FFF2-40B4-BE49-F238E27FC236}">
                  <a16:creationId xmlns:a16="http://schemas.microsoft.com/office/drawing/2014/main" id="{343D712B-7F00-4E55-B98B-CBF29B893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2009" y="5252813"/>
              <a:ext cx="826284" cy="821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at does it mean to be Microsoft Gold Certified">
              <a:extLst>
                <a:ext uri="{FF2B5EF4-FFF2-40B4-BE49-F238E27FC236}">
                  <a16:creationId xmlns:a16="http://schemas.microsoft.com/office/drawing/2014/main" id="{CE4A443B-1F17-4393-A15D-2EDC45175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781" y="5237082"/>
              <a:ext cx="1257563" cy="83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0C19DC2-E601-4A85-888D-02004AB570CF}"/>
              </a:ext>
            </a:extLst>
          </p:cNvPr>
          <p:cNvGrpSpPr/>
          <p:nvPr/>
        </p:nvGrpSpPr>
        <p:grpSpPr>
          <a:xfrm>
            <a:off x="641504" y="3373718"/>
            <a:ext cx="600939" cy="516253"/>
            <a:chOff x="453131" y="3366150"/>
            <a:chExt cx="627524" cy="51652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5004BA-12F2-443F-887C-0E5A3838D7FE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74E532E-4ECB-428A-A5CF-CF0A0EEA119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969A0D3-AB75-466E-BDA3-8FB2D203B61D}"/>
              </a:ext>
            </a:extLst>
          </p:cNvPr>
          <p:cNvGrpSpPr/>
          <p:nvPr/>
        </p:nvGrpSpPr>
        <p:grpSpPr>
          <a:xfrm>
            <a:off x="2913796" y="3373718"/>
            <a:ext cx="600939" cy="516253"/>
            <a:chOff x="453131" y="3366150"/>
            <a:chExt cx="627524" cy="516522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054C116-EF27-4532-8BEC-64BF14569D3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29C2767-2000-4837-955E-B64F5441E33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82A0DB5-6465-4742-9463-939856EF0328}"/>
              </a:ext>
            </a:extLst>
          </p:cNvPr>
          <p:cNvGrpSpPr/>
          <p:nvPr/>
        </p:nvGrpSpPr>
        <p:grpSpPr>
          <a:xfrm>
            <a:off x="5186088" y="3373718"/>
            <a:ext cx="600939" cy="516253"/>
            <a:chOff x="453131" y="3366150"/>
            <a:chExt cx="627524" cy="51652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03248DA-973D-4744-A66A-B30B5647287A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196044-8F48-49C7-A258-2183B226BCB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F6BDF7-6AA2-4E19-A703-B4EEE43E96B2}"/>
              </a:ext>
            </a:extLst>
          </p:cNvPr>
          <p:cNvGrpSpPr/>
          <p:nvPr/>
        </p:nvGrpSpPr>
        <p:grpSpPr>
          <a:xfrm>
            <a:off x="7458379" y="3373718"/>
            <a:ext cx="600939" cy="516253"/>
            <a:chOff x="453131" y="3366150"/>
            <a:chExt cx="627524" cy="516522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7E23446-7146-4FCF-927E-39A9AFA93E91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460E67F-874A-4A03-AFFA-81C14BD1948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D2DDB0-2876-49F8-92E2-F688F4F66BAB}"/>
              </a:ext>
            </a:extLst>
          </p:cNvPr>
          <p:cNvGrpSpPr/>
          <p:nvPr/>
        </p:nvGrpSpPr>
        <p:grpSpPr>
          <a:xfrm>
            <a:off x="9730672" y="3373718"/>
            <a:ext cx="600939" cy="516253"/>
            <a:chOff x="453131" y="3366150"/>
            <a:chExt cx="627524" cy="516522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A87EE9-793D-4739-A76D-AC5C7402D2C2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E7BE45-77F8-4FDC-9430-938BCB965D5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98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64FE-F5DC-A490-6451-6F59748A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253FD-0112-AF50-1679-BFA6C4B6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94FE5A-C4A7-EF2A-31E6-9EEA2FD78DC3}"/>
              </a:ext>
            </a:extLst>
          </p:cNvPr>
          <p:cNvSpPr txBox="1"/>
          <p:nvPr/>
        </p:nvSpPr>
        <p:spPr>
          <a:xfrm>
            <a:off x="1627001" y="1702676"/>
            <a:ext cx="6351867" cy="64633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You can change</a:t>
            </a:r>
          </a:p>
          <a:p>
            <a:r>
              <a:rPr lang="en-US" dirty="0"/>
              <a:t>This color, when you have multiple servers/tests/scripts</a:t>
            </a:r>
            <a:endParaRPr lang="en-IN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5EF5E01-8477-0712-1A17-7030E7CBE938}"/>
              </a:ext>
            </a:extLst>
          </p:cNvPr>
          <p:cNvSpPr/>
          <p:nvPr/>
        </p:nvSpPr>
        <p:spPr>
          <a:xfrm>
            <a:off x="2699057" y="1248629"/>
            <a:ext cx="510802" cy="4603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624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ACAF1-EFAD-BC51-084C-45F18733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E8666-DDCD-0144-B60F-943828F10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2312"/>
            <a:ext cx="12192000" cy="23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DCAC-A630-8CB3-0F92-AD3F8F96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AE365-9FD6-4132-5513-CE6D3284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74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45C7-146D-25D6-77E4-5F3EDE09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93EA6-575E-A99B-812B-2CA8E343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8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7036-6D88-6710-E004-2A482A8D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B353C-ADFF-B282-C756-697B13E3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7E0E9-223F-386D-9360-C733DA6FA038}"/>
              </a:ext>
            </a:extLst>
          </p:cNvPr>
          <p:cNvSpPr txBox="1"/>
          <p:nvPr/>
        </p:nvSpPr>
        <p:spPr>
          <a:xfrm>
            <a:off x="403597" y="2017986"/>
            <a:ext cx="214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selected</a:t>
            </a:r>
          </a:p>
          <a:p>
            <a:r>
              <a:rPr lang="en-US" dirty="0"/>
              <a:t>“Create test”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4980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0C20-A768-FEC3-5C49-76D01525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F6C96-1C45-A810-409F-54C1872D7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29A1D-9AEC-09C7-6BF2-43D225D2D32B}"/>
              </a:ext>
            </a:extLst>
          </p:cNvPr>
          <p:cNvSpPr txBox="1"/>
          <p:nvPr/>
        </p:nvSpPr>
        <p:spPr>
          <a:xfrm>
            <a:off x="460353" y="2257622"/>
            <a:ext cx="186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unit test</a:t>
            </a:r>
          </a:p>
          <a:p>
            <a:endParaRPr lang="en-US" dirty="0"/>
          </a:p>
          <a:p>
            <a:r>
              <a:rPr lang="en-US" dirty="0"/>
              <a:t>Next&gt;&gt;</a:t>
            </a:r>
            <a:endParaRPr lang="en-IN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036568A-8F85-114D-1CB5-B3E12AA9F865}"/>
              </a:ext>
            </a:extLst>
          </p:cNvPr>
          <p:cNvSpPr/>
          <p:nvPr/>
        </p:nvSpPr>
        <p:spPr>
          <a:xfrm>
            <a:off x="4685512" y="2030599"/>
            <a:ext cx="977462" cy="656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107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1561-DB56-1D56-B9C8-9FDA5E81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CC6D3-162D-BCCA-48F0-E01FB64C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620D3-E440-F99E-8C8B-EFBCFEA4BAF9}"/>
              </a:ext>
            </a:extLst>
          </p:cNvPr>
          <p:cNvSpPr txBox="1"/>
          <p:nvPr/>
        </p:nvSpPr>
        <p:spPr>
          <a:xfrm>
            <a:off x="163961" y="1879250"/>
            <a:ext cx="2209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Hardcoded</a:t>
            </a:r>
          </a:p>
          <a:p>
            <a:r>
              <a:rPr lang="en-US" dirty="0"/>
              <a:t>Values </a:t>
            </a:r>
          </a:p>
          <a:p>
            <a:endParaRPr lang="en-US" dirty="0"/>
          </a:p>
          <a:p>
            <a:r>
              <a:rPr lang="en-US" dirty="0"/>
              <a:t>Next&gt;&gt;</a:t>
            </a:r>
            <a:endParaRPr lang="en-IN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2BDEDF4-E368-D77F-CB1F-F0BA4062AF99}"/>
              </a:ext>
            </a:extLst>
          </p:cNvPr>
          <p:cNvSpPr/>
          <p:nvPr/>
        </p:nvSpPr>
        <p:spPr>
          <a:xfrm>
            <a:off x="5120640" y="1854025"/>
            <a:ext cx="1103586" cy="7882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165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FB19-7B0F-26D5-A33D-85E96603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544C7-60D6-D3AA-3655-145A7A90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61463E3-7250-07EE-2590-7C06A033605E}"/>
              </a:ext>
            </a:extLst>
          </p:cNvPr>
          <p:cNvSpPr/>
          <p:nvPr/>
        </p:nvSpPr>
        <p:spPr>
          <a:xfrm>
            <a:off x="472966" y="3998135"/>
            <a:ext cx="3222471" cy="5675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1059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BFE8-4B1B-A2D5-4CD7-A4526774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C7BDD-EE8F-EAB0-6C54-C072A546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579766F2-6A17-F831-1D83-D8D05E6F527A}"/>
              </a:ext>
            </a:extLst>
          </p:cNvPr>
          <p:cNvSpPr/>
          <p:nvPr/>
        </p:nvSpPr>
        <p:spPr>
          <a:xfrm>
            <a:off x="3638681" y="2345909"/>
            <a:ext cx="763051" cy="5360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5549C78-B47B-7D4F-E120-E5AFE81845D9}"/>
              </a:ext>
            </a:extLst>
          </p:cNvPr>
          <p:cNvSpPr/>
          <p:nvPr/>
        </p:nvSpPr>
        <p:spPr>
          <a:xfrm>
            <a:off x="8040413" y="3947686"/>
            <a:ext cx="447741" cy="6566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279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4FF6-AEF8-9A86-E7AB-3BDCE494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18E0B-7494-5995-062F-0E264A93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9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83F4-D9D1-4844-BA12-36231367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PREREQUISITES:</a:t>
            </a:r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397E01-DF4B-4BC9-93A4-2A9FC83DBB1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3277" y="1258386"/>
            <a:ext cx="9308902" cy="4656836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understanding of software testing concepts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Familiarity with programming concepts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Understanding of web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Database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Experience with test automation 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Familiarity with version control 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understanding of Continuous Integration/Continuous Deployment (CI/CD)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Knowledge of GUI testing concepts (for RFT)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Understanding of load testing concepts and performance metrics (for RPT)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Knowledge of service-oriented architecture (SOA) concepts (for RIT)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Familiarity with managing virtual services and environments (for RTCP)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41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1E07-F3E1-0329-1212-C46CEA79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0260B-1360-87AA-1AC4-EBE0363B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10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E560-0408-9660-0455-508D90A6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C5AB1-44FC-868D-2E1F-6CB0E2EF4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9C082D9C-812E-6D61-F6A8-CBF79201B006}"/>
              </a:ext>
            </a:extLst>
          </p:cNvPr>
          <p:cNvSpPr/>
          <p:nvPr/>
        </p:nvSpPr>
        <p:spPr>
          <a:xfrm>
            <a:off x="2648607" y="580171"/>
            <a:ext cx="548640" cy="2821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469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C958-1BFF-617A-8754-CB78A4D1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B95FB-6B61-C9B4-EC14-414CD32E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84AA8BA7-C691-ED1F-1E0C-3CC5CD259118}"/>
              </a:ext>
            </a:extLst>
          </p:cNvPr>
          <p:cNvSpPr/>
          <p:nvPr/>
        </p:nvSpPr>
        <p:spPr>
          <a:xfrm>
            <a:off x="7435018" y="1898168"/>
            <a:ext cx="3349542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Customize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6639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64C2-89EB-804B-7E67-D790B1FC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9B820-D58F-7E21-0842-B3CC73FC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0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DAF0-E00B-9F55-85C0-EB3F68D1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B81F9-33F8-10D7-21B1-3D74E543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92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7C2F-37A5-41D8-82CB-55682EB2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C6394-B759-C7CB-4CB9-312EC2EF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97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7A3C-5E30-CC70-8443-FE5135B0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87DE4-7E8B-E535-7792-0BBDF677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23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61F2-B01A-CB70-511E-A4A95BBD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74C34-97DE-087F-7412-93931595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26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80FF9-714C-B231-ABF6-6C4A3A3A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FF93-57B7-C5D6-3D6D-9455A43F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62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E298-5F96-FF39-0ED8-82AAD4E4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B7B7A-29F6-19F7-9D13-397A26B7C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B4399-159E-B91E-F447-1C0F92092BB3}"/>
              </a:ext>
            </a:extLst>
          </p:cNvPr>
          <p:cNvSpPr txBox="1"/>
          <p:nvPr/>
        </p:nvSpPr>
        <p:spPr>
          <a:xfrm>
            <a:off x="4471101" y="2295459"/>
            <a:ext cx="381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RIT in RTW calls the Api created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52F55-B964-F4C2-0ED7-86C723A11CD9}"/>
              </a:ext>
            </a:extLst>
          </p:cNvPr>
          <p:cNvSpPr txBox="1"/>
          <p:nvPr/>
        </p:nvSpPr>
        <p:spPr>
          <a:xfrm>
            <a:off x="7882759" y="5915221"/>
            <a:ext cx="325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see logs in console </a:t>
            </a:r>
            <a:endParaRPr lang="en-IN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E9ABB799-A9DF-D5CA-B544-B823F88A5B3B}"/>
              </a:ext>
            </a:extLst>
          </p:cNvPr>
          <p:cNvSpPr/>
          <p:nvPr/>
        </p:nvSpPr>
        <p:spPr>
          <a:xfrm>
            <a:off x="3729071" y="5467480"/>
            <a:ext cx="1751023" cy="10720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Dbl</a:t>
            </a:r>
            <a:r>
              <a:rPr lang="en-US" dirty="0"/>
              <a:t> click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44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29B8-13E1-97E3-293E-AE221C69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58" y="149624"/>
            <a:ext cx="10972800" cy="369332"/>
          </a:xfrm>
        </p:spPr>
        <p:txBody>
          <a:bodyPr/>
          <a:lstStyle/>
          <a:p>
            <a:r>
              <a:rPr lang="en-US" sz="2400" dirty="0"/>
              <a:t>Use Case 1 High Level Architecture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86357-B36B-9A62-292F-CD3A7589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956"/>
            <a:ext cx="12192000" cy="637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09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4384-ED20-681B-1F35-295A2795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C9095-A7C5-2B21-2C0E-9685B813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65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0C8D-6C89-5460-38D6-FD51DF60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32345-C47C-4F6F-2425-EEDFBE43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F9A74530-FB44-6873-C995-B3AC53F87A0A}"/>
              </a:ext>
            </a:extLst>
          </p:cNvPr>
          <p:cNvSpPr/>
          <p:nvPr/>
        </p:nvSpPr>
        <p:spPr>
          <a:xfrm>
            <a:off x="4912535" y="1980149"/>
            <a:ext cx="4326058" cy="7441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and modify message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969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57F6-BB1B-E53C-DE28-BF6B1067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B67B9-1A82-3620-3D3C-9279752F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8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5033-8673-0A5B-2666-F611AC2A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DA736-AD07-A278-4566-15174246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B7D2B43E-9B43-38BE-7062-FDAC1286AF5C}"/>
              </a:ext>
            </a:extLst>
          </p:cNvPr>
          <p:cNvSpPr/>
          <p:nvPr/>
        </p:nvSpPr>
        <p:spPr>
          <a:xfrm>
            <a:off x="3644988" y="951428"/>
            <a:ext cx="390984" cy="65665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318D6-53FA-88EB-C1D0-699D04C1A023}"/>
              </a:ext>
            </a:extLst>
          </p:cNvPr>
          <p:cNvSpPr txBox="1"/>
          <p:nvPr/>
        </p:nvSpPr>
        <p:spPr>
          <a:xfrm>
            <a:off x="3922461" y="1327881"/>
            <a:ext cx="915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Rerun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6793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BA75-68DA-E341-45B1-E0A6F7A7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772D0-261E-C397-61B9-DE29A629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31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EFC9-A6C2-ED93-0B1B-B25E60A3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02583-EFB9-AC93-E61A-F5D1E7DFC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0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2DAF-EBEB-6616-D0C5-3D8B47F5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012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8F44-F096-467B-6952-57907E97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68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0CD7-1E92-A7CC-57F0-9C97EABD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171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A316-877E-8E80-E8D9-CFF3228D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26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2483-6CB3-39C0-F49B-5326C8BE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API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65D44-5867-4CB6-4FA8-A54B119E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0" y="1486031"/>
            <a:ext cx="108775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55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E33F-EEE6-C653-AF39-51FCA87B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803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0CDB-4AAB-A6E7-EE9C-3E7795E7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870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43C6-0120-1147-DB8C-C531DD07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989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AE77-DB18-3EE1-98CF-E1D82DA3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062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6DAB-3F88-5A9F-DA6C-D0846C8C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500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0DCF-8D32-4B53-C263-03CC6E8A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462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C560-5DC4-9B98-2C1D-D7570508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309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24C3-074C-2427-AF28-2F8961D2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391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85BA-4D17-05A6-41A7-47A97372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796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3E1A-6FDE-B6F8-F109-F533BF45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50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1431-0744-0439-4131-CB830B6E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D46A-3049-284A-77F1-7607F917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34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1993-E672-4200-42E9-87DBE26E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570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5F40-F0C1-A566-975C-71D16222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8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3B4D-4904-8B4B-D3C6-2B0AE234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230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F8AF-9242-83D6-50B4-D153888D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182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25F0-8C3C-8725-5D6E-A043D2F1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585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CF5C-68F6-6FEC-EE27-C891E009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1530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6464-BF8D-047F-5304-0711DE70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721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B4E1-2606-041F-632C-B9D3C79F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974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A14F-0CAF-8D44-CD28-D866FFB62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172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CF7A-4B82-F2E6-1118-BAB78BE6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150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4EC5-41FD-446C-F791-C3714839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EFB4B-D733-6E06-ED9F-F87A1F79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857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A22D-DD89-9EEA-085A-791264EE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4607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7C41-60C6-CAB2-4E84-9BAB7EFC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099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54B1-5002-6FD2-69C1-7DCFFA93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AC46D-9F05-9F68-4BA6-FC58606F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7879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BE397-05AA-1F53-B10B-EED79B95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2DDBD-4E49-1DE6-29F3-519EE5ADD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6691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E9A01E-DEF0-0F86-701B-CB5ADF20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A178B-1979-C822-878D-9D7CAB5E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10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D63E11-D6C6-49C5-BEE7-4785094A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720" y="2631851"/>
            <a:ext cx="3891598" cy="656655"/>
          </a:xfrm>
        </p:spPr>
        <p:txBody>
          <a:bodyPr/>
          <a:lstStyle/>
          <a:p>
            <a:pPr algn="ctr"/>
            <a:r>
              <a:rPr lang="en-US"/>
              <a:t>Questions ???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12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BFDB-3373-61E6-7605-AFC6FB25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DC015-6ACF-699B-CD26-BE63EA525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FAB7-05E9-1914-578D-83C95409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8CFD8-ECC6-9F8E-0EB5-34E873B7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64114"/>
      </p:ext>
    </p:extLst>
  </p:cSld>
  <p:clrMapOvr>
    <a:masterClrMapping/>
  </p:clrMapOvr>
</p:sld>
</file>

<file path=ppt/theme/theme1.xml><?xml version="1.0" encoding="utf-8"?>
<a:theme xmlns:a="http://schemas.openxmlformats.org/drawingml/2006/main" name="1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2.xml><?xml version="1.0" encoding="utf-8"?>
<a:theme xmlns:a="http://schemas.openxmlformats.org/drawingml/2006/main" name="3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3.xml><?xml version="1.0" encoding="utf-8"?>
<a:theme xmlns:a="http://schemas.openxmlformats.org/drawingml/2006/main" name="2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6193</TotalTime>
  <Words>255</Words>
  <Application>Microsoft Office PowerPoint</Application>
  <PresentationFormat>Widescreen</PresentationFormat>
  <Paragraphs>57</Paragraphs>
  <Slides>75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Arial</vt:lpstr>
      <vt:lpstr>Arial Rounded MT Bold</vt:lpstr>
      <vt:lpstr>Calibri</vt:lpstr>
      <vt:lpstr>Cambria</vt:lpstr>
      <vt:lpstr>Gotham HTF Book</vt:lpstr>
      <vt:lpstr>Proxima</vt:lpstr>
      <vt:lpstr>Proxima Nova</vt:lpstr>
      <vt:lpstr>Proxima Nova Rg</vt:lpstr>
      <vt:lpstr>1_new-CloudThat-Template</vt:lpstr>
      <vt:lpstr>3_new-CloudThat-Template</vt:lpstr>
      <vt:lpstr>2_new-CloudThat-Template</vt:lpstr>
      <vt:lpstr>IBM Rational Integration Tester</vt:lpstr>
      <vt:lpstr>PowerPoint Presentation</vt:lpstr>
      <vt:lpstr>PREREQUISITES:</vt:lpstr>
      <vt:lpstr>Use Case 1 High Level Architecture</vt:lpstr>
      <vt:lpstr>Sample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faculty67</dc:creator>
  <cp:lastModifiedBy>Faculty 40</cp:lastModifiedBy>
  <cp:revision>162</cp:revision>
  <dcterms:created xsi:type="dcterms:W3CDTF">2021-10-18T03:12:54Z</dcterms:created>
  <dcterms:modified xsi:type="dcterms:W3CDTF">2024-10-22T01:55:35Z</dcterms:modified>
</cp:coreProperties>
</file>